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637e72053_0_3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637e72053_0_3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32a1b085_0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632a1b085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32a1b085_0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632a1b085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632a1b085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632a1b085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637e72053_0_3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637e72053_0_3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632a1b085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632a1b085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37e72053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637e72053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637e72053_0_1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637e72053_0_1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49f2d5ec8_0_2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49f2d5ec8_0_2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632a1b085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632a1b085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632a1b085_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632a1b085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632a1b085_0_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632a1b085_0_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AUTO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solidFill>
            <a:srgbClr val="DEE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 rot="-5400000">
            <a:off x="-302850" y="308850"/>
            <a:ext cx="5131500" cy="4525800"/>
          </a:xfrm>
          <a:prstGeom prst="rect">
            <a:avLst/>
          </a:prstGeom>
          <a:gradFill>
            <a:gsLst>
              <a:gs pos="0">
                <a:srgbClr val="FBFBFB">
                  <a:alpha val="0"/>
                </a:srgbClr>
              </a:gs>
              <a:gs pos="58000">
                <a:srgbClr val="FBFBFB">
                  <a:alpha val="0"/>
                </a:srgbClr>
              </a:gs>
              <a:gs pos="100000">
                <a:srgbClr val="BFBFB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/>
          <p:nvPr/>
        </p:nvSpPr>
        <p:spPr>
          <a:xfrm rot="5400000">
            <a:off x="728375" y="683000"/>
            <a:ext cx="724800" cy="724500"/>
          </a:xfrm>
          <a:prstGeom prst="rtTriangle">
            <a:avLst/>
          </a:prstGeom>
          <a:solidFill>
            <a:srgbClr val="C567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/>
          <p:nvPr/>
        </p:nvSpPr>
        <p:spPr>
          <a:xfrm rot="-5400000">
            <a:off x="3232651" y="3880675"/>
            <a:ext cx="724800" cy="724500"/>
          </a:xfrm>
          <a:prstGeom prst="rtTriangle">
            <a:avLst/>
          </a:prstGeom>
          <a:solidFill>
            <a:srgbClr val="5461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5194675" y="655288"/>
            <a:ext cx="3522300" cy="2239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3600"/>
              <a:buNone/>
              <a:defRPr b="1" sz="3600">
                <a:solidFill>
                  <a:srgbClr val="54616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3600"/>
              <a:buNone/>
              <a:defRPr b="1" sz="3600">
                <a:solidFill>
                  <a:srgbClr val="54616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3600"/>
              <a:buNone/>
              <a:defRPr b="1" sz="3600">
                <a:solidFill>
                  <a:srgbClr val="54616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3600"/>
              <a:buNone/>
              <a:defRPr b="1" sz="3600">
                <a:solidFill>
                  <a:srgbClr val="54616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3600"/>
              <a:buNone/>
              <a:defRPr b="1" sz="3600">
                <a:solidFill>
                  <a:srgbClr val="54616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3600"/>
              <a:buNone/>
              <a:defRPr b="1" sz="3600">
                <a:solidFill>
                  <a:srgbClr val="54616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3600"/>
              <a:buNone/>
              <a:defRPr b="1" sz="3600">
                <a:solidFill>
                  <a:srgbClr val="54616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3600"/>
              <a:buNone/>
              <a:defRPr b="1" sz="3600">
                <a:solidFill>
                  <a:srgbClr val="54616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3600"/>
              <a:buNone/>
              <a:defRPr b="1" sz="3600">
                <a:solidFill>
                  <a:srgbClr val="54616D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5194673" y="3807529"/>
            <a:ext cx="2974200" cy="72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1400"/>
              <a:buNone/>
              <a:defRPr sz="1400">
                <a:solidFill>
                  <a:srgbClr val="54616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1400"/>
              <a:buNone/>
              <a:defRPr sz="1400">
                <a:solidFill>
                  <a:srgbClr val="54616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1400"/>
              <a:buNone/>
              <a:defRPr sz="1400">
                <a:solidFill>
                  <a:srgbClr val="54616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1400"/>
              <a:buNone/>
              <a:defRPr sz="1400">
                <a:solidFill>
                  <a:srgbClr val="54616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1400"/>
              <a:buNone/>
              <a:defRPr sz="1400">
                <a:solidFill>
                  <a:srgbClr val="54616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1400"/>
              <a:buNone/>
              <a:defRPr sz="1400">
                <a:solidFill>
                  <a:srgbClr val="54616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1400"/>
              <a:buNone/>
              <a:defRPr sz="1400">
                <a:solidFill>
                  <a:srgbClr val="54616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1400"/>
              <a:buNone/>
              <a:defRPr sz="1400">
                <a:solidFill>
                  <a:srgbClr val="54616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1400"/>
              <a:buNone/>
              <a:defRPr sz="1400">
                <a:solidFill>
                  <a:srgbClr val="54616D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AUTOLAYOUT_1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4574400" y="0"/>
            <a:ext cx="45696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4844700" y="1040701"/>
            <a:ext cx="4031700" cy="3062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BDBDB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AUTOLAYOUT_2"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AUTOLAYOUT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0" y="0"/>
            <a:ext cx="9144000" cy="18534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 rot="-5400000">
            <a:off x="8350500" y="4274700"/>
            <a:ext cx="792600" cy="7926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/>
          <p:nvPr/>
        </p:nvSpPr>
        <p:spPr>
          <a:xfrm rot="-5400000">
            <a:off x="7289700" y="0"/>
            <a:ext cx="1853400" cy="1853400"/>
          </a:xfrm>
          <a:prstGeom prst="rtTriangle">
            <a:avLst/>
          </a:prstGeom>
          <a:solidFill>
            <a:srgbClr val="C6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751700"/>
            <a:ext cx="6721500" cy="1007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2069750"/>
            <a:ext cx="8520600" cy="2499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4">
  <p:cSld name="AUTOLAYOUT_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3341300" y="314875"/>
            <a:ext cx="5486400" cy="451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/>
          <p:nvPr/>
        </p:nvSpPr>
        <p:spPr>
          <a:xfrm>
            <a:off x="3341300" y="314875"/>
            <a:ext cx="5486400" cy="1134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5">
  <p:cSld name="AUTOLAYOUT_5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2">
            <a:alphaModFix amt="64000"/>
          </a:blip>
          <a:srcRect b="7820" l="0" r="0" t="7820"/>
          <a:stretch/>
        </p:blipFill>
        <p:spPr>
          <a:xfrm>
            <a:off x="-1" y="-3"/>
            <a:ext cx="914400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/>
          <p:nvPr/>
        </p:nvSpPr>
        <p:spPr>
          <a:xfrm>
            <a:off x="821835" y="2765450"/>
            <a:ext cx="638100" cy="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type="ctrTitle"/>
          </p:nvPr>
        </p:nvSpPr>
        <p:spPr>
          <a:xfrm>
            <a:off x="714825" y="2998550"/>
            <a:ext cx="4868400" cy="144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7">
  <p:cSld name="AUTOLAYOUT_7"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8">
  <p:cSld name="AUTOLAYOUT_8"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" name="Google Shape;106;p20"/>
          <p:cNvGrpSpPr/>
          <p:nvPr/>
        </p:nvGrpSpPr>
        <p:grpSpPr>
          <a:xfrm>
            <a:off x="386075" y="403061"/>
            <a:ext cx="1354500" cy="137700"/>
            <a:chOff x="386075" y="419725"/>
            <a:chExt cx="1354500" cy="137700"/>
          </a:xfrm>
        </p:grpSpPr>
        <p:sp>
          <p:nvSpPr>
            <p:cNvPr id="107" name="Google Shape;107;p20"/>
            <p:cNvSpPr/>
            <p:nvPr/>
          </p:nvSpPr>
          <p:spPr>
            <a:xfrm>
              <a:off x="386075" y="419725"/>
              <a:ext cx="13545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0"/>
            <p:cNvSpPr/>
            <p:nvPr/>
          </p:nvSpPr>
          <p:spPr>
            <a:xfrm>
              <a:off x="386075" y="419725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0"/>
            <p:cNvSpPr/>
            <p:nvPr/>
          </p:nvSpPr>
          <p:spPr>
            <a:xfrm>
              <a:off x="687205" y="419725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432425"/>
            <a:ext cx="3127500" cy="336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200"/>
              <a:buChar char="●"/>
              <a:defRPr sz="1200">
                <a:solidFill>
                  <a:srgbClr val="E8FDFE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○"/>
              <a:defRPr sz="1000">
                <a:solidFill>
                  <a:srgbClr val="E8FDFE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■"/>
              <a:defRPr sz="1000">
                <a:solidFill>
                  <a:srgbClr val="E8FDFE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●"/>
              <a:defRPr sz="1000">
                <a:solidFill>
                  <a:srgbClr val="E8FDFE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○"/>
              <a:defRPr sz="1000">
                <a:solidFill>
                  <a:srgbClr val="E8FDFE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■"/>
              <a:defRPr sz="1000">
                <a:solidFill>
                  <a:srgbClr val="E8FDFE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●"/>
              <a:defRPr sz="1000">
                <a:solidFill>
                  <a:srgbClr val="E8FDFE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○"/>
              <a:defRPr sz="1000">
                <a:solidFill>
                  <a:srgbClr val="E8FDFE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■"/>
              <a:defRPr sz="1000">
                <a:solidFill>
                  <a:srgbClr val="E8FDFE"/>
                </a:solidFill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1">
  <p:cSld name="AUTOLAYOUT_11"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1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2">
  <p:cSld name="AUTOLAYOUT_1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-100" y="-125"/>
            <a:ext cx="9144000" cy="51435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0" y="0"/>
            <a:ext cx="3789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 txBox="1"/>
          <p:nvPr>
            <p:ph type="title"/>
          </p:nvPr>
        </p:nvSpPr>
        <p:spPr>
          <a:xfrm>
            <a:off x="265500" y="316700"/>
            <a:ext cx="3163500" cy="2607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4283675" y="316700"/>
            <a:ext cx="4407300" cy="3834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7">
  <p:cSld name="AUTOLAYOUT_17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/>
          <p:nvPr/>
        </p:nvSpPr>
        <p:spPr>
          <a:xfrm>
            <a:off x="0" y="1681050"/>
            <a:ext cx="9144000" cy="17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 txBox="1"/>
          <p:nvPr>
            <p:ph type="ctrTitle"/>
          </p:nvPr>
        </p:nvSpPr>
        <p:spPr>
          <a:xfrm>
            <a:off x="311700" y="1957350"/>
            <a:ext cx="8520600" cy="122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8" name="Google Shape;12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8">
  <p:cSld name="AUTOLAYOUT_18"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96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673800" y="539250"/>
            <a:ext cx="7796400" cy="4065000"/>
          </a:xfrm>
          <a:prstGeom prst="rect">
            <a:avLst/>
          </a:prstGeom>
          <a:solidFill>
            <a:srgbClr val="FFFFFF"/>
          </a:solidFill>
          <a:ln cap="flat" cmpd="thinThick" w="1143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6">
  <p:cSld name="AUTOLAYOUT_19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5"/>
          <p:cNvSpPr/>
          <p:nvPr/>
        </p:nvSpPr>
        <p:spPr>
          <a:xfrm>
            <a:off x="3341300" y="314875"/>
            <a:ext cx="5486400" cy="451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5"/>
          <p:cNvSpPr/>
          <p:nvPr/>
        </p:nvSpPr>
        <p:spPr>
          <a:xfrm>
            <a:off x="3341300" y="314875"/>
            <a:ext cx="5486400" cy="1134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5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40" name="Google Shape;14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9">
  <p:cSld name="AUTOLAYOUT_20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52A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6"/>
          <p:cNvSpPr/>
          <p:nvPr/>
        </p:nvSpPr>
        <p:spPr>
          <a:xfrm>
            <a:off x="480750" y="483125"/>
            <a:ext cx="752100" cy="752100"/>
          </a:xfrm>
          <a:prstGeom prst="rect">
            <a:avLst/>
          </a:prstGeom>
          <a:solidFill>
            <a:srgbClr val="F50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/>
          <p:nvPr/>
        </p:nvSpPr>
        <p:spPr>
          <a:xfrm>
            <a:off x="840117" y="838676"/>
            <a:ext cx="752100" cy="752100"/>
          </a:xfrm>
          <a:prstGeom prst="rect">
            <a:avLst/>
          </a:prstGeom>
          <a:solidFill>
            <a:srgbClr val="FFFFFF">
              <a:alpha val="70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type="ctrTitle"/>
          </p:nvPr>
        </p:nvSpPr>
        <p:spPr>
          <a:xfrm>
            <a:off x="2038350" y="647700"/>
            <a:ext cx="5994900" cy="3029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6" name="Google Shape;146;p26"/>
          <p:cNvSpPr txBox="1"/>
          <p:nvPr>
            <p:ph idx="1" type="subTitle"/>
          </p:nvPr>
        </p:nvSpPr>
        <p:spPr>
          <a:xfrm>
            <a:off x="2038350" y="4024650"/>
            <a:ext cx="5696700" cy="55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7" name="Google Shape;14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0">
  <p:cSld name="AUTOLAYOUT_21"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7"/>
          <p:cNvSpPr txBox="1"/>
          <p:nvPr>
            <p:ph type="title"/>
          </p:nvPr>
        </p:nvSpPr>
        <p:spPr>
          <a:xfrm>
            <a:off x="4049113" y="307825"/>
            <a:ext cx="4779300" cy="1418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4054888" y="1808125"/>
            <a:ext cx="4779300" cy="27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2" name="Google Shape;15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youtube.com/watch?v=kTC-xxdTufA" TargetMode="External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dnielectronico.es/PDFs/Historia_de_los_documentos_de_identidad.pdf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ctrTitle"/>
          </p:nvPr>
        </p:nvSpPr>
        <p:spPr>
          <a:xfrm>
            <a:off x="2038350" y="647700"/>
            <a:ext cx="59949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DNI Electrónico</a:t>
            </a:r>
            <a:endParaRPr/>
          </a:p>
        </p:txBody>
      </p:sp>
      <p:sp>
        <p:nvSpPr>
          <p:cNvPr id="158" name="Google Shape;158;p28"/>
          <p:cNvSpPr txBox="1"/>
          <p:nvPr>
            <p:ph idx="1" type="subTitle"/>
          </p:nvPr>
        </p:nvSpPr>
        <p:spPr>
          <a:xfrm>
            <a:off x="2038350" y="4024650"/>
            <a:ext cx="56967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7"/>
          <p:cNvPicPr preferRelativeResize="0"/>
          <p:nvPr/>
        </p:nvPicPr>
        <p:blipFill rotWithShape="1">
          <a:blip r:embed="rId3">
            <a:alphaModFix/>
          </a:blip>
          <a:srcRect b="0" l="23369" r="23374" t="0"/>
          <a:stretch/>
        </p:blipFill>
        <p:spPr>
          <a:xfrm>
            <a:off x="5442850" y="308100"/>
            <a:ext cx="3402000" cy="45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Pagar tasas o impuestos</a:t>
            </a:r>
            <a:endParaRPr/>
          </a:p>
        </p:txBody>
      </p:sp>
      <p:sp>
        <p:nvSpPr>
          <p:cNvPr id="228" name="Google Shape;228;p37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DNIe o el certificado electrónico nos permiten también pagar tasas (por ejemplo, para que nos den un título o certificado de estudios) o impuestos.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En Baleares, existe la Agencia Tributària o </a:t>
            </a:r>
            <a:r>
              <a:rPr b="1" lang="es"/>
              <a:t>Atib</a:t>
            </a:r>
            <a:r>
              <a:rPr lang="es"/>
              <a:t> donde podemos pagar nuestros impuestos, tanto presencialmente en sus oficinas como online a través de su </a:t>
            </a:r>
            <a:r>
              <a:rPr b="1" lang="es"/>
              <a:t>sede electrónica</a:t>
            </a:r>
            <a:r>
              <a:rPr lang="es"/>
              <a:t>.</a:t>
            </a:r>
            <a:endParaRPr/>
          </a:p>
        </p:txBody>
      </p:sp>
      <p:sp>
        <p:nvSpPr>
          <p:cNvPr id="229" name="Google Shape;22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Lectores</a:t>
            </a:r>
            <a:endParaRPr/>
          </a:p>
        </p:txBody>
      </p:sp>
      <p:sp>
        <p:nvSpPr>
          <p:cNvPr id="235" name="Google Shape;23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tipos de lectores más habituales son: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●"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Lector USB conectado a un ordenador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●"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Teclado especial con lector integrado.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●"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Smartphone mediante la tecnología NFC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necesidad de tener este hardware ha sido uno de los principales problemas a la hora de implantar el DNI electrónico</a:t>
            </a:r>
            <a:endParaRPr/>
          </a:p>
        </p:txBody>
      </p:sp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0" y="2917650"/>
            <a:ext cx="6477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Partes DNIe</a:t>
            </a:r>
            <a:endParaRPr/>
          </a:p>
        </p:txBody>
      </p:sp>
      <p:sp>
        <p:nvSpPr>
          <p:cNvPr id="243" name="Google Shape;24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4" name="Google Shape;244;p39"/>
          <p:cNvSpPr txBox="1"/>
          <p:nvPr/>
        </p:nvSpPr>
        <p:spPr>
          <a:xfrm>
            <a:off x="5506125" y="237425"/>
            <a:ext cx="30000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hlinkClick r:id="rId3"/>
              </a:rPr>
              <a:t>https://www.youtube.com/watch?v=kTC-xxdTufA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45" name="Google Shape;24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850" y="1133125"/>
            <a:ext cx="495311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67657" cy="4596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DNIe</a:t>
            </a:r>
            <a:endParaRPr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311700" y="1152475"/>
            <a:ext cx="400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DNIe es el carnet de identidad de siempre, con un chip incluido en su interior. Este chip guarda información nuestra que nos permite utilizarlo también para autenticarnos en Internet.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DNIe me permite: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●"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Acreditar electrónicamente identidad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Noto Sans Symbols"/>
              <a:buChar char="●"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Firmar digitalmente documentos electrónicos</a:t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220" y="1088813"/>
            <a:ext cx="4002149" cy="296587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3">
            <a:alphaModFix/>
          </a:blip>
          <a:srcRect b="0" l="12360" r="12360" t="0"/>
          <a:stretch/>
        </p:blipFill>
        <p:spPr>
          <a:xfrm>
            <a:off x="3" y="0"/>
            <a:ext cx="3445527" cy="2571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4">
            <a:alphaModFix/>
          </a:blip>
          <a:srcRect b="0" l="12608" r="12608" t="0"/>
          <a:stretch/>
        </p:blipFill>
        <p:spPr>
          <a:xfrm>
            <a:off x="0" y="2571750"/>
            <a:ext cx="3445526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1"/>
          <p:cNvSpPr txBox="1"/>
          <p:nvPr>
            <p:ph type="title"/>
          </p:nvPr>
        </p:nvSpPr>
        <p:spPr>
          <a:xfrm>
            <a:off x="4049113" y="307825"/>
            <a:ext cx="4779300" cy="14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DNIe</a:t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4054888" y="1808125"/>
            <a:ext cx="4779300" cy="27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chip integrado contiene la siguiente información nuestra: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Datos personales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Fotografía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Firma digitalizada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Huella dactilar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s"/>
              <a:t>Certificados de autenticación y firma electrónica</a:t>
            </a:r>
            <a:endParaRPr/>
          </a:p>
        </p:txBody>
      </p:sp>
      <p:sp>
        <p:nvSpPr>
          <p:cNvPr id="182" name="Google Shape;18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DNI 3.0</a:t>
            </a:r>
            <a:endParaRPr/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El DNI 3.0. nació en enero del 2015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Incorpora las mayores y más sofisticadas medidas de seguridad que hacen virtualmente imposible su falsificación.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Disponer de un chip dual-interface que permite su utilización con contacto y también modo contactless (NFC)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Elimina la necesidad de un lector de tarjetas o drivers, facilitando la conexión online y la autenticación del ciudadano.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0" name="Google Shape;190;p32"/>
          <p:cNvSpPr txBox="1"/>
          <p:nvPr/>
        </p:nvSpPr>
        <p:spPr>
          <a:xfrm>
            <a:off x="4159200" y="321932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https://www.dnielectronico.es/PDFs/Historia_de_los_documentos_de_identidad.pdf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775" y="3019820"/>
            <a:ext cx="3211875" cy="16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325" y="388000"/>
            <a:ext cx="8164500" cy="40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4"/>
          <p:cNvPicPr preferRelativeResize="0"/>
          <p:nvPr/>
        </p:nvPicPr>
        <p:blipFill rotWithShape="1">
          <a:blip r:embed="rId3">
            <a:alphaModFix/>
          </a:blip>
          <a:srcRect b="0" l="5516" r="5507" t="0"/>
          <a:stretch/>
        </p:blipFill>
        <p:spPr>
          <a:xfrm>
            <a:off x="3047650" y="0"/>
            <a:ext cx="6096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DNIe</a:t>
            </a:r>
            <a:endParaRPr/>
          </a:p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poder utilizarlo necesitaremos un PIN que nos proporcionarán en la DGP. Si lo olvidamos, tendremos que ir presencialmente a conseguir otro.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También necesitaremos:</a:t>
            </a:r>
            <a:endParaRPr/>
          </a:p>
          <a:p>
            <a:pPr indent="-310832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Lector de tarjetas</a:t>
            </a:r>
            <a:endParaRPr/>
          </a:p>
          <a:p>
            <a:pPr indent="-310832" lvl="0" marL="457200" rtl="0" algn="l">
              <a:spcBef>
                <a:spcPts val="1600"/>
              </a:spcBef>
              <a:spcAft>
                <a:spcPts val="1600"/>
              </a:spcAft>
              <a:buSzPct val="100000"/>
              <a:buChar char="●"/>
            </a:pPr>
            <a:r>
              <a:rPr lang="es"/>
              <a:t>Software de acceso a la tarjeta</a:t>
            </a:r>
            <a:endParaRPr/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4718" y="263650"/>
            <a:ext cx="2566200" cy="103749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5"/>
          <p:cNvPicPr preferRelativeResize="0"/>
          <p:nvPr/>
        </p:nvPicPr>
        <p:blipFill rotWithShape="1">
          <a:blip r:embed="rId3">
            <a:alphaModFix/>
          </a:blip>
          <a:srcRect b="15118" l="0" r="0" t="15111"/>
          <a:stretch/>
        </p:blipFill>
        <p:spPr>
          <a:xfrm>
            <a:off x="3615001" y="0"/>
            <a:ext cx="5528997" cy="514350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5"/>
          <p:cNvSpPr txBox="1"/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PIN</a:t>
            </a:r>
            <a:endParaRPr/>
          </a:p>
        </p:txBody>
      </p:sp>
      <p:sp>
        <p:nvSpPr>
          <p:cNvPr id="213" name="Google Shape;213;p35"/>
          <p:cNvSpPr txBox="1"/>
          <p:nvPr>
            <p:ph idx="1" type="body"/>
          </p:nvPr>
        </p:nvSpPr>
        <p:spPr>
          <a:xfrm>
            <a:off x="311700" y="1432425"/>
            <a:ext cx="3127500" cy="3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PIN es la contraseña personal que cada DNI electrónico tiene asociado. Se nos entrega en el momento de expedición del DNIe, en un sobre sellado.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No podemos cambiar el PIN por Internet. Si que queremos es modificar nuestro PIN o incluso obtenerlo de nuevo en </a:t>
            </a:r>
            <a:r>
              <a:rPr b="1" lang="es"/>
              <a:t>Puntos de Actualización del DNI (PAD).</a:t>
            </a:r>
            <a:r>
              <a:rPr lang="es"/>
              <a:t> No es necesario que pidamos cita previa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Podremos hacerlo nosotros mismos a través de las máquinas que se encuentran a disposición de los ciudadanos</a:t>
            </a:r>
            <a:endParaRPr/>
          </a:p>
        </p:txBody>
      </p:sp>
      <p:sp>
        <p:nvSpPr>
          <p:cNvPr id="214" name="Google Shape;21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podemos hacer?</a:t>
            </a:r>
            <a:endParaRPr/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29749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Consultar datos personales </a:t>
            </a:r>
            <a:endParaRPr/>
          </a:p>
          <a:p>
            <a:pPr indent="-297497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Vida laboral</a:t>
            </a:r>
            <a:endParaRPr/>
          </a:p>
          <a:p>
            <a:pPr indent="-297497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Puntos tráfico</a:t>
            </a:r>
            <a:endParaRPr/>
          </a:p>
          <a:p>
            <a:pPr indent="-297497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Empadronamiento</a:t>
            </a:r>
            <a:endParaRPr/>
          </a:p>
          <a:p>
            <a:pPr indent="-297497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Trámites</a:t>
            </a:r>
            <a:endParaRPr/>
          </a:p>
          <a:p>
            <a:pPr indent="-297497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Declaración renta</a:t>
            </a:r>
            <a:endParaRPr/>
          </a:p>
          <a:p>
            <a:pPr indent="-297497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Pago tasas</a:t>
            </a:r>
            <a:endParaRPr/>
          </a:p>
          <a:p>
            <a:pPr indent="-297497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Desempleo</a:t>
            </a:r>
            <a:endParaRPr/>
          </a:p>
          <a:p>
            <a:pPr indent="-297497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Servicios con empresas</a:t>
            </a:r>
            <a:endParaRPr/>
          </a:p>
          <a:p>
            <a:pPr indent="-297497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Banca online</a:t>
            </a:r>
            <a:endParaRPr/>
          </a:p>
          <a:p>
            <a:pPr indent="-297497" lvl="0" marL="457200" rtl="0" algn="l">
              <a:spcBef>
                <a:spcPts val="1600"/>
              </a:spcBef>
              <a:spcAft>
                <a:spcPts val="1600"/>
              </a:spcAft>
              <a:buSzPct val="100000"/>
              <a:buChar char="●"/>
            </a:pPr>
            <a:r>
              <a:rPr lang="es"/>
              <a:t>Firma de contratos</a:t>
            </a:r>
            <a:endParaRPr/>
          </a:p>
        </p:txBody>
      </p:sp>
      <p:sp>
        <p:nvSpPr>
          <p:cNvPr id="221" name="Google Shape;22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